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6" r:id="rId4"/>
    <p:sldId id="265" r:id="rId5"/>
    <p:sldId id="258" r:id="rId6"/>
    <p:sldId id="280" r:id="rId7"/>
    <p:sldId id="277" r:id="rId8"/>
    <p:sldId id="275" r:id="rId9"/>
    <p:sldId id="259" r:id="rId10"/>
    <p:sldId id="266" r:id="rId11"/>
    <p:sldId id="267" r:id="rId12"/>
    <p:sldId id="268" r:id="rId13"/>
    <p:sldId id="274" r:id="rId14"/>
    <p:sldId id="278" r:id="rId15"/>
    <p:sldId id="279" r:id="rId16"/>
    <p:sldId id="260" r:id="rId17"/>
    <p:sldId id="261" r:id="rId18"/>
    <p:sldId id="272" r:id="rId19"/>
    <p:sldId id="262" r:id="rId20"/>
    <p:sldId id="264" r:id="rId21"/>
    <p:sldId id="273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4CD0-F52C-4ACF-8F61-7E787B57890A}" type="datetimeFigureOut">
              <a:rPr lang="ar-IQ" smtClean="0"/>
              <a:pPr/>
              <a:t>12/06/1443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ADDB-B1C5-491C-B98F-CC8E636F8E6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00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بسم الله الرحمن الرحيم </a:t>
            </a: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sz="2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محاضرات علم المناعة / مرحلة رابعة مسائي</a:t>
            </a: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أنواع المستضدات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Antigens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58417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أ.م.د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حسنه عامر مهوس – كلية تربية القرنة</a:t>
            </a:r>
            <a:b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جامعة البصرة</a:t>
            </a:r>
            <a:endParaRPr lang="ar-IQ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الصفات المميزة للمستضدات</a:t>
            </a:r>
            <a:br>
              <a:rPr lang="ar-IQ" b="1" dirty="0"/>
            </a:b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اذن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هنالك صفتان يجب ان تتوفر في المادة (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) :</a:t>
            </a: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أولا: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Immunogenicity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: القدرة على تنبيه الجهاز المناعي لإحداث استجابة مناعية وتسمى التمنيع    </a:t>
            </a:r>
            <a:r>
              <a:rPr lang="en-US" b="1" dirty="0"/>
              <a:t>Immunogenicity</a:t>
            </a:r>
            <a:r>
              <a:rPr lang="ar-IQ" b="1" dirty="0"/>
              <a:t>  </a:t>
            </a:r>
            <a:r>
              <a:rPr lang="ar-IQ" dirty="0"/>
              <a:t> , وهذه الاستجابة تقسم الى نوعين :</a:t>
            </a: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استجابة نوعية خلطية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Humoral </a:t>
            </a:r>
            <a:r>
              <a:rPr lang="ar-IQ" dirty="0"/>
              <a:t> : تفرز الاضداد الى السوائل الجسمية (الدم , اللمف , السوائل بين الخلوية) .</a:t>
            </a: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استجابة نوعية خلوية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Cellular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: فيها تبقى الأضداد مرتبطة مع الخلايا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الصفات المميزة للمستضدات</a:t>
            </a:r>
            <a:br>
              <a:rPr lang="ar-IQ" b="1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ثانيا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:قدرة الاستضداد  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Antigenicity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/>
              <a:t>: </a:t>
            </a:r>
            <a:r>
              <a:rPr lang="ar-IQ" b="1" dirty="0" err="1"/>
              <a:t>اي</a:t>
            </a:r>
            <a:r>
              <a:rPr lang="ar-IQ" b="1" dirty="0"/>
              <a:t> القدرة على التفاعل النوعي مع نواتج الاستجابة المناعية . </a:t>
            </a:r>
          </a:p>
          <a:p>
            <a:pPr algn="just"/>
            <a:endParaRPr lang="ar-IQ" b="1" dirty="0"/>
          </a:p>
          <a:p>
            <a:pPr algn="just"/>
            <a:r>
              <a:rPr lang="ar-IQ" b="1" dirty="0"/>
              <a:t>يطلق على المادة ممنع </a:t>
            </a:r>
            <a:r>
              <a:rPr lang="en-US" b="1" dirty="0"/>
              <a:t>  </a:t>
            </a:r>
            <a:r>
              <a:rPr lang="en-US" b="1" dirty="0">
                <a:solidFill>
                  <a:srgbClr val="FF0000"/>
                </a:solidFill>
              </a:rPr>
              <a:t>Immunogen</a:t>
            </a:r>
            <a:r>
              <a:rPr lang="en-US" dirty="0"/>
              <a:t> </a:t>
            </a:r>
            <a:r>
              <a:rPr lang="ar-IQ" dirty="0"/>
              <a:t>اذا كانت لها القدرة على استثارة الجسم لإبداء استجابة مناعية , </a:t>
            </a:r>
          </a:p>
          <a:p>
            <a:pPr algn="just"/>
            <a:r>
              <a:rPr lang="ar-IQ" b="1" dirty="0"/>
              <a:t>وتسمى</a:t>
            </a:r>
            <a:r>
              <a:rPr lang="ar-IQ" dirty="0"/>
              <a:t> </a:t>
            </a:r>
            <a:r>
              <a:rPr lang="en-US" b="1" dirty="0">
                <a:solidFill>
                  <a:srgbClr val="FF0000"/>
                </a:solidFill>
              </a:rPr>
              <a:t>Antigen</a:t>
            </a:r>
            <a:r>
              <a:rPr lang="en-US" dirty="0"/>
              <a:t> </a:t>
            </a:r>
            <a:r>
              <a:rPr lang="ar-IQ" dirty="0"/>
              <a:t> إذا كانت لها القدرة على التفاعل مع نواتج الاستجابة المناعية فقط .</a:t>
            </a:r>
          </a:p>
          <a:p>
            <a:pPr algn="just"/>
            <a:r>
              <a:rPr lang="ar-IQ" dirty="0"/>
              <a:t>هل كل </a:t>
            </a:r>
            <a:r>
              <a:rPr lang="ar-IQ" dirty="0" err="1"/>
              <a:t>ممنع</a:t>
            </a:r>
            <a:r>
              <a:rPr lang="ar-IQ" dirty="0"/>
              <a:t> هو </a:t>
            </a:r>
            <a:r>
              <a:rPr lang="ar-IQ" dirty="0" err="1"/>
              <a:t>مستضد</a:t>
            </a:r>
            <a:r>
              <a:rPr lang="ar-IQ" dirty="0"/>
              <a:t> ؟ </a:t>
            </a:r>
            <a:r>
              <a:rPr lang="ar-IQ" dirty="0" err="1"/>
              <a:t>ام</a:t>
            </a:r>
            <a:r>
              <a:rPr lang="ar-IQ" dirty="0"/>
              <a:t> كل </a:t>
            </a:r>
            <a:r>
              <a:rPr lang="ar-IQ" dirty="0" err="1"/>
              <a:t>مستضد</a:t>
            </a:r>
            <a:r>
              <a:rPr lang="ar-IQ" dirty="0"/>
              <a:t> هو </a:t>
            </a:r>
            <a:r>
              <a:rPr lang="ar-IQ" dirty="0" err="1"/>
              <a:t>ممنع</a:t>
            </a:r>
            <a:r>
              <a:rPr lang="ar-IQ" dirty="0"/>
              <a:t> ؟.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ar-IQ" sz="4000" b="1" dirty="0"/>
              <a:t>العوامل المؤثرة على قدرة المستضد على استحداث وتوليد استجابة مناعية 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Immunogenicity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الغرابة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Foreignness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/>
              <a:t>: </a:t>
            </a:r>
            <a:r>
              <a:rPr lang="ar-IQ" dirty="0"/>
              <a:t>لإحداث استجابة مناعية يجب ان يكون المستضد غريب عن الجسم .</a:t>
            </a: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الوزن الجزيئي 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Molecular weight</a:t>
            </a:r>
            <a:r>
              <a:rPr lang="ar-IQ" dirty="0"/>
              <a:t>: يلعب الوزن الجزيئي دورا مهما في القدرة على توليد المناعة فقد وجد ان البروتينات ذات الاوزان الجزيئية التي اعلى من </a:t>
            </a:r>
            <a:r>
              <a:rPr lang="en-US" dirty="0"/>
              <a:t>10</a:t>
            </a:r>
            <a:r>
              <a:rPr lang="ar-IQ" dirty="0"/>
              <a:t> كيلو دالتون تكون ذات قدرة تمنيعية افضل من البروتينات ذات الأوزان الجزيئية الواطئة , حيث تكون قدرتها التمنيعية ضعيفة نسبيا .</a:t>
            </a:r>
          </a:p>
          <a:p>
            <a:pPr algn="just"/>
            <a:endParaRPr lang="ar-IQ" dirty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4000" b="1" dirty="0"/>
              <a:t>العوامل المؤثرة على قدرة </a:t>
            </a:r>
            <a:r>
              <a:rPr lang="ar-IQ" sz="4000" b="1" dirty="0" err="1"/>
              <a:t>المستضد</a:t>
            </a:r>
            <a:r>
              <a:rPr lang="ar-IQ" sz="4000" b="1" dirty="0"/>
              <a:t> على استحداث وتوليد استجابة مناعية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Immunogenicity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التركيب الكيميائي </a:t>
            </a:r>
            <a:r>
              <a:rPr lang="ar-IQ" dirty="0"/>
              <a:t>: تعد </a:t>
            </a:r>
            <a:r>
              <a:rPr lang="ar-IQ" u="sng" dirty="0"/>
              <a:t>البروتينات والبروتينات المقترنة (مثل </a:t>
            </a:r>
            <a:r>
              <a:rPr lang="ar-IQ" u="sng" dirty="0" err="1"/>
              <a:t>الكلايكوبروتين</a:t>
            </a:r>
            <a:r>
              <a:rPr lang="ar-IQ" u="sng" dirty="0"/>
              <a:t> ) والسكريات المعقدة </a:t>
            </a:r>
            <a:r>
              <a:rPr lang="ar-IQ" dirty="0"/>
              <a:t>, ذات </a:t>
            </a:r>
            <a:r>
              <a:rPr lang="ar-IQ" u="sng" dirty="0"/>
              <a:t>قدرة عالية </a:t>
            </a:r>
            <a:r>
              <a:rPr lang="ar-IQ" dirty="0"/>
              <a:t>على استحداث(تحفيز) استجابة مناعية فيما تعتبر </a:t>
            </a:r>
            <a:r>
              <a:rPr lang="ar-IQ" u="sng" dirty="0"/>
              <a:t>الدهون والأحماض الامينية</a:t>
            </a:r>
            <a:r>
              <a:rPr lang="ar-IQ" dirty="0"/>
              <a:t> ذات </a:t>
            </a:r>
            <a:r>
              <a:rPr lang="ar-IQ" u="sng" dirty="0"/>
              <a:t>قدرة ضعيفة  </a:t>
            </a:r>
            <a:r>
              <a:rPr lang="ar-IQ" dirty="0"/>
              <a:t>.</a:t>
            </a: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تعقيد التركيب الكيميائي</a:t>
            </a:r>
            <a:r>
              <a:rPr lang="ar-IQ" dirty="0"/>
              <a:t>: البروتينات المتعددة التي تحتوي على اكثر من محدد مستضدي (حاتمة </a:t>
            </a:r>
            <a:r>
              <a:rPr lang="en-US" dirty="0"/>
              <a:t>epitope</a:t>
            </a:r>
            <a:r>
              <a:rPr lang="ar-IQ" dirty="0"/>
              <a:t>) اكثر تحفيزا للاستجابة المناعية من الببتيدات البسيطة التي تحتوي على حاتمة </a:t>
            </a:r>
            <a:r>
              <a:rPr lang="en-US" dirty="0"/>
              <a:t>epitope</a:t>
            </a:r>
            <a:r>
              <a:rPr lang="ar-IQ" dirty="0"/>
              <a:t> واحدة .</a:t>
            </a:r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ar-IQ" b="1" dirty="0"/>
              <a:t>يمكن تقسيم </a:t>
            </a:r>
            <a:r>
              <a:rPr lang="ar-IQ" b="1" dirty="0" err="1"/>
              <a:t>المستضدات</a:t>
            </a:r>
            <a:r>
              <a:rPr lang="ar-IQ" b="1" dirty="0"/>
              <a:t> </a:t>
            </a:r>
            <a:r>
              <a:rPr lang="ar-IQ" b="1" u="sng" dirty="0"/>
              <a:t>اعتمادا على طبيعة الاستجابة المناعية </a:t>
            </a:r>
            <a:r>
              <a:rPr lang="ar-IQ" b="1" dirty="0" err="1"/>
              <a:t>الى</a:t>
            </a:r>
            <a:r>
              <a:rPr lang="ar-IQ" b="1" dirty="0"/>
              <a:t> : </a:t>
            </a:r>
          </a:p>
          <a:p>
            <a:pPr algn="just">
              <a:buFont typeface="Wingdings" pitchFamily="2" charset="2"/>
              <a:buChar char="q"/>
            </a:pP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مولدات المناعة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Immunogenes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dirty="0"/>
              <a:t> </a:t>
            </a:r>
            <a:r>
              <a:rPr lang="en-US" dirty="0"/>
              <a:t>: </a:t>
            </a:r>
            <a:r>
              <a:rPr lang="ar-SA" dirty="0"/>
              <a:t>وهي </a:t>
            </a:r>
            <a:r>
              <a:rPr lang="ar-IQ" dirty="0" err="1"/>
              <a:t>المستضدات</a:t>
            </a:r>
            <a:r>
              <a:rPr lang="ar-SA" dirty="0"/>
              <a:t> الغريبة القادرة على تحفيز </a:t>
            </a:r>
            <a:r>
              <a:rPr lang="ar-IQ" dirty="0"/>
              <a:t>الاستجابة المناعية </a:t>
            </a:r>
            <a:r>
              <a:rPr lang="ar-SA" dirty="0"/>
              <a:t>وتكون مستهدفة تحديدا </a:t>
            </a:r>
            <a:r>
              <a:rPr lang="ar-IQ" dirty="0"/>
              <a:t> </a:t>
            </a:r>
            <a:r>
              <a:rPr lang="ar-SA" dirty="0"/>
              <a:t>ضدها </a:t>
            </a:r>
            <a:r>
              <a:rPr lang="ar-IQ" dirty="0"/>
              <a:t> </a:t>
            </a:r>
            <a:r>
              <a:rPr lang="ar-SA" dirty="0"/>
              <a:t>.</a:t>
            </a:r>
            <a:endParaRPr lang="ar-IQ" dirty="0"/>
          </a:p>
          <a:p>
            <a:pPr algn="just">
              <a:buFont typeface="Wingdings" pitchFamily="2" charset="2"/>
              <a:buChar char="q"/>
            </a:pP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الناقصة (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الناشبات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Haptens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: جزيئات </a:t>
            </a:r>
            <a:r>
              <a:rPr lang="ar-IQ" dirty="0" err="1"/>
              <a:t>او</a:t>
            </a:r>
            <a:r>
              <a:rPr lang="ar-IQ" dirty="0"/>
              <a:t> مركبات كيميائية  ذات أوزان جزيئية صغيرة نسبيا لا يمكنها تحفيز  الاستجابة المناعية </a:t>
            </a:r>
            <a:r>
              <a:rPr lang="ar-SA" dirty="0"/>
              <a:t>ولكنها يمكن </a:t>
            </a:r>
            <a:r>
              <a:rPr lang="ar-SA" dirty="0" err="1"/>
              <a:t>ان</a:t>
            </a:r>
            <a:r>
              <a:rPr lang="ar-SA" dirty="0"/>
              <a:t> ترتبط بالمستقبلات المناعية , </a:t>
            </a:r>
            <a:endParaRPr lang="ar-IQ" dirty="0"/>
          </a:p>
          <a:p>
            <a:pPr algn="just"/>
            <a:r>
              <a:rPr lang="ar-IQ" dirty="0"/>
              <a:t> </a:t>
            </a:r>
            <a:r>
              <a:rPr lang="ar-SA" dirty="0"/>
              <a:t>يمكن </a:t>
            </a:r>
            <a:r>
              <a:rPr lang="ar-SA" dirty="0" err="1"/>
              <a:t>ان</a:t>
            </a:r>
            <a:r>
              <a:rPr lang="ar-SA" dirty="0"/>
              <a:t> تحفز </a:t>
            </a:r>
            <a:r>
              <a:rPr lang="ar-IQ" dirty="0"/>
              <a:t>الاستجابة المناعية </a:t>
            </a:r>
            <a:r>
              <a:rPr lang="ar-SA" dirty="0"/>
              <a:t>إذا ارتبطت </a:t>
            </a:r>
            <a:r>
              <a:rPr lang="ar-IQ" dirty="0"/>
              <a:t>(</a:t>
            </a:r>
            <a:r>
              <a:rPr lang="ar-SA" dirty="0"/>
              <a:t>بأواصر </a:t>
            </a:r>
            <a:r>
              <a:rPr lang="ar-SA" dirty="0" err="1"/>
              <a:t>تساهمية</a:t>
            </a:r>
            <a:r>
              <a:rPr lang="ar-SA" dirty="0"/>
              <a:t>  </a:t>
            </a:r>
            <a:r>
              <a:rPr lang="en-US" dirty="0"/>
              <a:t>(covalent bonds)  </a:t>
            </a:r>
            <a:r>
              <a:rPr lang="ar-SA" dirty="0"/>
              <a:t>مع جزيئات ذات حجم اكبر (مثل </a:t>
            </a:r>
            <a:r>
              <a:rPr lang="ar-SA" dirty="0" err="1"/>
              <a:t>ا</a:t>
            </a:r>
            <a:r>
              <a:rPr lang="ar-IQ" dirty="0" err="1"/>
              <a:t>لبروت</a:t>
            </a:r>
            <a:r>
              <a:rPr lang="ar-SA" dirty="0" err="1"/>
              <a:t>ينات</a:t>
            </a:r>
            <a:r>
              <a:rPr lang="ar-SA" dirty="0"/>
              <a:t> ) </a:t>
            </a:r>
            <a:r>
              <a:rPr lang="ar-IQ" dirty="0"/>
              <a:t>وعندها تحدث الاستجابة المناعية للاثنين معا . </a:t>
            </a:r>
            <a:r>
              <a:rPr lang="ar-SA" dirty="0"/>
              <a:t>وتسمى هذه المركبات بالحامل </a:t>
            </a:r>
            <a:r>
              <a:rPr lang="en-US" dirty="0"/>
              <a:t>carrier</a:t>
            </a:r>
            <a:r>
              <a:rPr lang="ar-IQ" dirty="0"/>
              <a:t>.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ar-IQ" dirty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مولدات التحمل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Tolerogens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algn="just">
              <a:buNone/>
            </a:pPr>
            <a:r>
              <a:rPr lang="ar-IQ" dirty="0"/>
              <a:t> تعد </a:t>
            </a:r>
            <a:r>
              <a:rPr lang="ar-IQ" dirty="0" err="1"/>
              <a:t>المستضدات</a:t>
            </a:r>
            <a:r>
              <a:rPr lang="ar-IQ" dirty="0"/>
              <a:t> الذاتية </a:t>
            </a:r>
            <a:r>
              <a:rPr lang="en-US" dirty="0"/>
              <a:t>Self  (Auto)– Antigens</a:t>
            </a:r>
            <a:r>
              <a:rPr lang="ar-IQ" dirty="0"/>
              <a:t> مولدات تحمل مناعي إذ يتعرف عليها الجهاز المناعي في المرحلة الجنينية ويتعلم عدم مهاجمتها , أي يتم تعطيل مهاجمتها كي تصبح جزءا من الذات .</a:t>
            </a:r>
            <a:endParaRPr lang="en-US" dirty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المستضدات 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b="1" dirty="0"/>
              <a:t>تصنف المستضدات </a:t>
            </a:r>
            <a:r>
              <a:rPr lang="ar-IQ" b="1" u="sng" dirty="0"/>
              <a:t>اعتمادا على الحالة الفيزيائية </a:t>
            </a:r>
            <a:r>
              <a:rPr lang="ar-IQ" b="1" dirty="0"/>
              <a:t>الى :</a:t>
            </a:r>
            <a:endParaRPr lang="en-US" b="1" dirty="0"/>
          </a:p>
          <a:p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 السائلة (الذائبة)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Antigens</a:t>
            </a:r>
            <a:r>
              <a:rPr lang="ar-S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Soluble </a:t>
            </a:r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</a:t>
            </a:r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</a:t>
            </a:r>
            <a:r>
              <a:rPr lang="ar-S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ات الدقائقية  او الجزيئية  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Particulate Antigens 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المستضدات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b="1" dirty="0"/>
              <a:t>تصنف المستضدات </a:t>
            </a:r>
            <a:r>
              <a:rPr lang="ar-IQ" b="1" u="sng" dirty="0"/>
              <a:t>اعتمادا على عدد ونوع المحدد المستضدي </a:t>
            </a:r>
            <a:r>
              <a:rPr lang="ar-IQ" b="1" dirty="0"/>
              <a:t>(الحاتمات) الى :</a:t>
            </a:r>
            <a:endParaRPr lang="en-US" b="1" dirty="0"/>
          </a:p>
          <a:p>
            <a:pPr lvl="0"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 أحادية التكافؤ وحيدة الحاتمة</a:t>
            </a:r>
            <a:r>
              <a:rPr lang="ar-IQ" dirty="0"/>
              <a:t>: اي تحوي محدد </a:t>
            </a:r>
            <a:r>
              <a:rPr lang="ar-IQ" dirty="0" err="1"/>
              <a:t>مستضدي</a:t>
            </a:r>
            <a:r>
              <a:rPr lang="ar-IQ" dirty="0"/>
              <a:t> من </a:t>
            </a:r>
            <a:r>
              <a:rPr lang="ar-IQ" u="sng" dirty="0"/>
              <a:t>نوع واحد </a:t>
            </a:r>
            <a:r>
              <a:rPr lang="ar-IQ" dirty="0"/>
              <a:t>ويوجد </a:t>
            </a:r>
            <a:r>
              <a:rPr lang="ar-IQ" u="sng" dirty="0"/>
              <a:t>بنسخة واحدة </a:t>
            </a:r>
            <a:r>
              <a:rPr lang="ar-IQ" dirty="0"/>
              <a:t>.</a:t>
            </a:r>
            <a:endParaRPr lang="en-US" dirty="0"/>
          </a:p>
          <a:p>
            <a:pPr lvl="0"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 أحادية التكافؤ متعددة الحاتمة</a:t>
            </a:r>
            <a:r>
              <a:rPr lang="ar-IQ" dirty="0">
                <a:solidFill>
                  <a:srgbClr val="FF0000"/>
                </a:solidFill>
              </a:rPr>
              <a:t>   </a:t>
            </a:r>
            <a:r>
              <a:rPr lang="ar-IQ" dirty="0"/>
              <a:t>: محدد مستضدي من </a:t>
            </a:r>
            <a:r>
              <a:rPr lang="ar-IQ" u="sng" dirty="0"/>
              <a:t>نوع واحد </a:t>
            </a:r>
            <a:r>
              <a:rPr lang="ar-IQ" dirty="0"/>
              <a:t>لكن يوجد </a:t>
            </a:r>
            <a:r>
              <a:rPr lang="ar-IQ" u="sng" dirty="0"/>
              <a:t>بأكثر من نسخة </a:t>
            </a:r>
            <a:r>
              <a:rPr lang="ar-IQ" dirty="0"/>
              <a:t>(نفس </a:t>
            </a:r>
            <a:r>
              <a:rPr lang="ar-IQ" dirty="0" err="1"/>
              <a:t>المستضد</a:t>
            </a:r>
            <a:r>
              <a:rPr lang="ar-IQ" dirty="0"/>
              <a:t> مكرر).</a:t>
            </a:r>
            <a:endParaRPr lang="en-US" dirty="0"/>
          </a:p>
          <a:p>
            <a:pPr lvl="0"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 متعددة التكافؤ متعددة الحاتمة  </a:t>
            </a:r>
            <a:r>
              <a:rPr lang="ar-IQ" dirty="0"/>
              <a:t>: </a:t>
            </a:r>
            <a:r>
              <a:rPr lang="ar-IQ" u="sng" dirty="0"/>
              <a:t>أكثر من نوع </a:t>
            </a:r>
            <a:r>
              <a:rPr lang="ar-IQ" dirty="0"/>
              <a:t>من المحدد المستضدي وتوجد </a:t>
            </a:r>
            <a:r>
              <a:rPr lang="ar-IQ" u="sng" dirty="0"/>
              <a:t>بأكثر من نسخة  </a:t>
            </a:r>
            <a:r>
              <a:rPr lang="ar-IQ" dirty="0"/>
              <a:t>للمستضد الواحد . </a:t>
            </a:r>
            <a:endParaRPr lang="en-US" dirty="0"/>
          </a:p>
          <a:p>
            <a:pPr algn="just">
              <a:buNone/>
            </a:pPr>
            <a:r>
              <a:rPr lang="ar-IQ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تباين المحدد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المستضدي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Users\مكتب الشمس\Desktop\Chem114A_epitop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64096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864096"/>
          </a:xfrm>
        </p:spPr>
        <p:txBody>
          <a:bodyPr>
            <a:normAutofit fontScale="90000"/>
          </a:bodyPr>
          <a:lstStyle/>
          <a:p>
            <a:br>
              <a:rPr lang="ar-IQ" dirty="0"/>
            </a:br>
            <a:br>
              <a:rPr lang="ar-IQ" dirty="0"/>
            </a:br>
            <a:br>
              <a:rPr lang="ar-IQ" dirty="0"/>
            </a:b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المستضدات</a:t>
            </a:r>
            <a:br>
              <a:rPr lang="ar-IQ" dirty="0"/>
            </a:br>
            <a:br>
              <a:rPr lang="en-US" dirty="0"/>
            </a:br>
            <a:r>
              <a:rPr lang="ar-IQ" dirty="0"/>
              <a:t> 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IQ" sz="2800" b="1" dirty="0"/>
              <a:t>تصنيف المستضدات </a:t>
            </a:r>
            <a:r>
              <a:rPr lang="ar-IQ" sz="2800" b="1" u="sng" dirty="0"/>
              <a:t>اعتمادا على نوع الخلية المتحفزة (التائية </a:t>
            </a:r>
            <a:r>
              <a:rPr lang="ar-IQ" sz="2800" b="1" u="sng" dirty="0" err="1"/>
              <a:t>او</a:t>
            </a:r>
            <a:r>
              <a:rPr lang="ar-IQ" sz="2800" b="1" u="sng" dirty="0"/>
              <a:t> البائية)</a:t>
            </a:r>
          </a:p>
          <a:p>
            <a:pPr algn="just"/>
            <a:r>
              <a:rPr lang="ar-IQ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  المعتمدة على الخلايا التائية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T-cell dependent Antigens</a:t>
            </a:r>
            <a:r>
              <a:rPr lang="ar-IQ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ar-IQ" sz="2400" dirty="0"/>
              <a:t>وهي المستضدات التي تعرض على أسطح الخلايا (الخلايا  المقدمة للأنتجين </a:t>
            </a:r>
            <a:r>
              <a:rPr lang="en-US" sz="2400" dirty="0"/>
              <a:t>APC</a:t>
            </a:r>
            <a:r>
              <a:rPr lang="ar-IQ" sz="2400" dirty="0"/>
              <a:t>) مرتبطة بمعقد التوافق النسيجي الكبير (الأعظم ) من النوع الأول  </a:t>
            </a:r>
            <a:r>
              <a:rPr lang="en-US" sz="2400" dirty="0"/>
              <a:t>MHCI </a:t>
            </a:r>
            <a:r>
              <a:rPr lang="ar-IQ" sz="2400" dirty="0"/>
              <a:t>او الثاني </a:t>
            </a:r>
            <a:r>
              <a:rPr lang="en-US" sz="2400" dirty="0"/>
              <a:t>MHCII</a:t>
            </a:r>
            <a:r>
              <a:rPr lang="ar-IQ" sz="2400" dirty="0"/>
              <a:t>  . </a:t>
            </a:r>
            <a:endParaRPr lang="en-US" sz="2400" dirty="0"/>
          </a:p>
          <a:p>
            <a:pPr algn="just"/>
            <a:r>
              <a:rPr lang="ar-IQ" sz="2400" dirty="0"/>
              <a:t> في حالة ارتباطها بالمعقد الأول </a:t>
            </a:r>
            <a:r>
              <a:rPr lang="en-US" sz="2400" dirty="0"/>
              <a:t>  </a:t>
            </a:r>
            <a:r>
              <a:rPr lang="en-US" sz="2400" b="1" u="sng" dirty="0"/>
              <a:t>MHCI</a:t>
            </a:r>
            <a:r>
              <a:rPr lang="en-US" sz="2400" dirty="0"/>
              <a:t>  </a:t>
            </a:r>
            <a:r>
              <a:rPr lang="ar-IQ" sz="2400" dirty="0"/>
              <a:t>تتعرف عليها </a:t>
            </a:r>
            <a:r>
              <a:rPr lang="ar-IQ" sz="2400" u="sng" dirty="0"/>
              <a:t>الخلايا التائية السامة </a:t>
            </a:r>
            <a:r>
              <a:rPr lang="en-US" sz="2400" u="sng" dirty="0" err="1"/>
              <a:t>Tc</a:t>
            </a:r>
            <a:r>
              <a:rPr lang="en-US" sz="2400" u="sng" dirty="0"/>
              <a:t> cells  (cytotoxic  </a:t>
            </a:r>
            <a:r>
              <a:rPr lang="en-US" sz="2400" u="sng" dirty="0" err="1"/>
              <a:t>Tc</a:t>
            </a:r>
            <a:r>
              <a:rPr lang="en-US" sz="2400" u="sng" dirty="0"/>
              <a:t>)  </a:t>
            </a:r>
            <a:r>
              <a:rPr lang="ar-IQ" sz="2400" u="sng" dirty="0"/>
              <a:t> </a:t>
            </a:r>
            <a:r>
              <a:rPr lang="ar-IQ" sz="2400" dirty="0"/>
              <a:t>وتقوم بقتل الخلية المصابة بالمايكروب بنفسها (بكتريا او فيروس داخل خلوي) .</a:t>
            </a:r>
            <a:endParaRPr lang="en-US" sz="2400" dirty="0"/>
          </a:p>
          <a:p>
            <a:pPr algn="just"/>
            <a:r>
              <a:rPr lang="ar-IQ" sz="2400" dirty="0"/>
              <a:t> أما في حالة ارتباطها بالمعقد الثاني </a:t>
            </a:r>
            <a:r>
              <a:rPr lang="en-US" sz="2400" u="sng" dirty="0"/>
              <a:t>MHCII</a:t>
            </a:r>
            <a:r>
              <a:rPr lang="en-US" sz="2400" dirty="0"/>
              <a:t> </a:t>
            </a:r>
            <a:r>
              <a:rPr lang="ar-IQ" sz="2400" dirty="0"/>
              <a:t>  , فتتعرف عليها الخلايا التائية المساعدة</a:t>
            </a:r>
            <a:r>
              <a:rPr lang="en-US" sz="2400" dirty="0"/>
              <a:t>T helper cells)   </a:t>
            </a:r>
            <a:r>
              <a:rPr lang="ar-IQ" sz="2400" dirty="0"/>
              <a:t>) </a:t>
            </a:r>
            <a:r>
              <a:rPr lang="en-US" sz="2400" u="sng" dirty="0"/>
              <a:t>Th cells </a:t>
            </a:r>
            <a:r>
              <a:rPr lang="ar-IQ" sz="2400" u="sng" dirty="0"/>
              <a:t> </a:t>
            </a:r>
            <a:r>
              <a:rPr lang="ar-IQ" sz="2400" dirty="0"/>
              <a:t>والتي تقوم إما </a:t>
            </a:r>
            <a:r>
              <a:rPr lang="ar-IQ" sz="2400" u="sng" dirty="0"/>
              <a:t>باستدعاء وتحفيز الخلايا </a:t>
            </a:r>
            <a:r>
              <a:rPr lang="ar-IQ" sz="2400" u="sng" dirty="0" err="1"/>
              <a:t>البلعمية</a:t>
            </a:r>
            <a:r>
              <a:rPr lang="ar-IQ" sz="2400" dirty="0"/>
              <a:t>  (والتي ستقوم ببلعمة المايكروب) أو </a:t>
            </a:r>
            <a:r>
              <a:rPr lang="ar-IQ" sz="2400" u="sng" dirty="0"/>
              <a:t>تحفيز الخلايا البائية لإنتاج الأجسام المضادة</a:t>
            </a:r>
            <a:r>
              <a:rPr lang="ar-IQ" sz="2400" dirty="0"/>
              <a:t>  .   هذا النوع من المستضدات يكون عادة من البروتينات او البروتينات المقترنة .</a:t>
            </a:r>
            <a:endParaRPr lang="en-US" sz="2400" dirty="0"/>
          </a:p>
          <a:p>
            <a:pPr algn="just"/>
            <a:endParaRPr lang="ar-IQ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Antigens </a:t>
            </a:r>
            <a:endParaRPr lang="ar-IQ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 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Antigen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4000" dirty="0"/>
              <a:t>: اي </a:t>
            </a:r>
            <a:r>
              <a:rPr lang="ar-IQ" sz="4000" u="sng" dirty="0"/>
              <a:t>مادة غريبة </a:t>
            </a:r>
            <a:r>
              <a:rPr lang="ar-IQ" sz="4000" dirty="0"/>
              <a:t>تدخل الجسم </a:t>
            </a:r>
            <a:r>
              <a:rPr lang="ar-IQ" sz="4000" u="sng" dirty="0"/>
              <a:t>وترتبط بنواتج الاستجابة المناعية </a:t>
            </a:r>
            <a:r>
              <a:rPr lang="ar-IQ" sz="4000" dirty="0"/>
              <a:t>المتكونة لمواجهته .</a:t>
            </a:r>
            <a:endParaRPr lang="en-US" sz="4000" dirty="0"/>
          </a:p>
          <a:p>
            <a:pPr algn="just"/>
            <a:r>
              <a:rPr lang="ar-IQ" sz="4000" dirty="0"/>
              <a:t>او هي اي </a:t>
            </a:r>
            <a:r>
              <a:rPr lang="ar-IQ" sz="4000" u="sng" dirty="0"/>
              <a:t>مادة تثير الاستجابة المناعية </a:t>
            </a:r>
            <a:r>
              <a:rPr lang="ar-IQ" sz="4000" dirty="0"/>
              <a:t>وتؤدي الى تكوين اضداد لها (أجسام مضادة ) ولذا تسمى احيانا مولدات الأضداد .</a:t>
            </a:r>
            <a:endParaRPr lang="en-US" sz="4000" dirty="0"/>
          </a:p>
          <a:p>
            <a:pPr algn="just"/>
            <a:endParaRPr lang="ar-IQ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المستضدات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 غير المعتمدة على الخلايا التائية 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T-cell independent Antigens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IQ" dirty="0">
                <a:solidFill>
                  <a:srgbClr val="FF0000"/>
                </a:solidFill>
              </a:rPr>
              <a:t>: </a:t>
            </a:r>
          </a:p>
          <a:p>
            <a:pPr algn="just">
              <a:buNone/>
            </a:pPr>
            <a:r>
              <a:rPr lang="ar-IQ" dirty="0"/>
              <a:t>وهي المستضدات التي توجد بشكل ذائب وتكون عادة من أصل غير </a:t>
            </a:r>
            <a:r>
              <a:rPr lang="ar-IQ" dirty="0" err="1"/>
              <a:t>ببتيدي</a:t>
            </a:r>
            <a:r>
              <a:rPr lang="ar-IQ" dirty="0"/>
              <a:t> (من السكريات او الدهنيات) , والتي تكون غريبة من الناحية التركيبية عن الجسم ولذا فأنها تحفز  الخلايا البائية مباشرة لإنتاج أجسام مضادة لها , من دون تدخل الخلايا التائية المساعدة . </a:t>
            </a:r>
            <a:endParaRPr lang="en-US" dirty="0"/>
          </a:p>
          <a:p>
            <a:pPr algn="just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 descr="C:\Users\مكتب الشمس\Desktop\1200096-pink-roses-wallpaper-2560x1600-for-iphone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التباين في أنواع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C:\Users\مكتب الشمس\Desktop\Antige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352928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تباين الاستجابة المناعية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600" dirty="0"/>
              <a:t>تختلف المستضدات في قدرتها على تنبيه الجهاز المناعي , كما ان طبيعة الاستجابة المناعية قد تختلف من شخص لآخر (كما لوحظ في فيروس كورونا ).</a:t>
            </a:r>
          </a:p>
          <a:p>
            <a:pPr algn="just"/>
            <a:r>
              <a:rPr lang="ar-IQ" sz="3600" dirty="0"/>
              <a:t>إذن </a:t>
            </a:r>
            <a:r>
              <a:rPr lang="ar-IQ" sz="3600" u="sng" dirty="0"/>
              <a:t>التباين</a:t>
            </a:r>
            <a:r>
              <a:rPr lang="ar-IQ" sz="3600" dirty="0"/>
              <a:t> في الاستجابة المناعية يكون على ضوء </a:t>
            </a:r>
            <a:r>
              <a:rPr lang="ar-IQ" sz="3600" u="sng" dirty="0"/>
              <a:t>نوع المستضد </a:t>
            </a:r>
            <a:r>
              <a:rPr lang="ar-IQ" sz="3600" dirty="0"/>
              <a:t>و </a:t>
            </a:r>
            <a:r>
              <a:rPr lang="ar-IQ" sz="3600" u="sng" dirty="0"/>
              <a:t>نوع الافراد 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المح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 المستض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) </a:t>
            </a: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الحاتمة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Epitope (</a:t>
            </a: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/>
              <a:t>المستضدات متباينة الأشكال والتراكيب .</a:t>
            </a:r>
          </a:p>
          <a:p>
            <a:pPr algn="just"/>
            <a:r>
              <a:rPr lang="ar-IQ" dirty="0"/>
              <a:t> لا يتم تمييز كامل المستضد على انه غريب عن الجسم .</a:t>
            </a:r>
          </a:p>
          <a:p>
            <a:pPr algn="just"/>
            <a:r>
              <a:rPr lang="ar-IQ" dirty="0"/>
              <a:t> توجد</a:t>
            </a:r>
            <a:r>
              <a:rPr lang="ar-IQ" u="sng" dirty="0"/>
              <a:t> جزيئات محددة ضمن التركيب السطحي </a:t>
            </a:r>
            <a:r>
              <a:rPr lang="ar-IQ" u="sng" dirty="0" err="1"/>
              <a:t>للمستضدات</a:t>
            </a:r>
            <a:r>
              <a:rPr lang="ar-IQ" u="sng" dirty="0"/>
              <a:t> (سلسلة من  5 </a:t>
            </a:r>
            <a:r>
              <a:rPr lang="ar-IQ" u="sng" dirty="0" err="1"/>
              <a:t>الى</a:t>
            </a:r>
            <a:r>
              <a:rPr lang="ar-IQ" u="sng" dirty="0"/>
              <a:t> 10 احماض امينية او جزيئات سكرية ) </a:t>
            </a:r>
            <a:r>
              <a:rPr lang="ar-IQ" dirty="0"/>
              <a:t>هي التي ترتبط مع المستقبلات المناعية على سطح الخلايا اللمفاوية (أو الأجسام المضادة ) وتسمى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Epitope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(وهي وحدة التمييز الأساسية )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Epitope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&amp;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Paratope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Epitope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: </a:t>
            </a:r>
            <a:r>
              <a:rPr lang="ar-IQ" u="sng" dirty="0"/>
              <a:t>اصغر جزء من </a:t>
            </a:r>
            <a:r>
              <a:rPr lang="ar-IQ" u="sng" dirty="0" err="1"/>
              <a:t>المستضد</a:t>
            </a:r>
            <a:r>
              <a:rPr lang="ar-IQ" u="sng" dirty="0"/>
              <a:t> </a:t>
            </a:r>
            <a:r>
              <a:rPr lang="ar-IQ" dirty="0"/>
              <a:t>يمكن تمييزه بواسطة المستقبلات المناعية للخلايا اللمفاوية (أو الأجسام المضادة ) لإحداث استجابة مناعية .</a:t>
            </a:r>
          </a:p>
          <a:p>
            <a:pPr algn="just"/>
            <a:r>
              <a:rPr lang="ar-IQ" dirty="0"/>
              <a:t> قد يحتوي </a:t>
            </a:r>
            <a:r>
              <a:rPr lang="ar-IQ" dirty="0" err="1"/>
              <a:t>المستضد</a:t>
            </a:r>
            <a:r>
              <a:rPr lang="ar-IQ" dirty="0"/>
              <a:t> الواحد على </a:t>
            </a:r>
            <a:r>
              <a:rPr lang="ar-IQ" u="sng" dirty="0" err="1"/>
              <a:t>اكثر</a:t>
            </a:r>
            <a:r>
              <a:rPr lang="ar-IQ" u="sng" dirty="0"/>
              <a:t> من محدد </a:t>
            </a:r>
            <a:r>
              <a:rPr lang="ar-IQ" u="sng" dirty="0" err="1"/>
              <a:t>مستضدي</a:t>
            </a:r>
            <a:r>
              <a:rPr lang="ar-IQ" u="sng" dirty="0"/>
              <a:t> </a:t>
            </a:r>
            <a:r>
              <a:rPr lang="ar-IQ" dirty="0"/>
              <a:t>وكل محدد يمكن </a:t>
            </a:r>
            <a:r>
              <a:rPr lang="ar-IQ" dirty="0" err="1"/>
              <a:t>ان</a:t>
            </a:r>
            <a:r>
              <a:rPr lang="ar-IQ" dirty="0"/>
              <a:t> </a:t>
            </a:r>
            <a:r>
              <a:rPr lang="ar-IQ" u="sng" dirty="0"/>
              <a:t>تتعرف عليه خلية لمفاوية مختلفة .</a:t>
            </a:r>
            <a:endParaRPr lang="en-US" u="sng" dirty="0"/>
          </a:p>
          <a:p>
            <a:pPr algn="just"/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Paratope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الجزء المتفاعل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الموجودة في قمة منطقة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fab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في الجسم المضاد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مع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Epitope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ar-IQ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الموجود </a:t>
            </a:r>
            <a:r>
              <a:rPr lang="ar-IQ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في </a:t>
            </a:r>
            <a:r>
              <a:rPr lang="ar-IQ" b="1" u="sng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,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وهو عبارة عن مجموعة من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الاحماض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الامينية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والتي سترتبط مباشرة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Epitope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</a:t>
            </a:r>
            <a:endParaRPr lang="ar-IQ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Epitope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&amp;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Paratope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Users\مكتب الشمس\Desktop\what-is-an-anti-idiotypic-antibod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352927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كل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مستضد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قد يحوي أكثر من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epitope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مكتب الشمس\Desktop\43_07Epitop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26" y="1340768"/>
            <a:ext cx="9052774" cy="5069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أنواع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المستضدات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Antigens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تكون المستضدات على انواع مختلفة ولذا تتباين فيما بينها في نوعية الاستثارة </a:t>
            </a:r>
            <a:r>
              <a:rPr lang="en-US" dirty="0"/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Immunogenicity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للجهاز المناعي  وفي طبيعتها المستضدية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Antigenicity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, </a:t>
            </a:r>
            <a:endParaRPr lang="en-US" dirty="0"/>
          </a:p>
          <a:p>
            <a:pPr algn="just"/>
            <a:r>
              <a:rPr lang="ar-IQ" dirty="0"/>
              <a:t>يطلق على المواد التي لها القدرة على استثارة استجابة مناعية </a:t>
            </a:r>
            <a:r>
              <a:rPr lang="ar-IQ" dirty="0" err="1"/>
              <a:t>ب</a:t>
            </a:r>
            <a:r>
              <a:rPr lang="ar-SA" dirty="0" err="1"/>
              <a:t>ممنع</a:t>
            </a:r>
            <a:r>
              <a:rPr lang="ar-IQ" dirty="0"/>
              <a:t> </a:t>
            </a:r>
            <a:r>
              <a:rPr lang="ar-SA" dirty="0"/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Immunogen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.</a:t>
            </a:r>
            <a:endParaRPr lang="en-US" dirty="0">
              <a:solidFill>
                <a:schemeClr val="accent2"/>
              </a:solidFill>
            </a:endParaRPr>
          </a:p>
          <a:p>
            <a:pPr algn="just"/>
            <a:r>
              <a:rPr lang="ar-IQ" dirty="0"/>
              <a:t>احيانا بعض المستضدات لا تمتلك القدرة على استثارة او تحفيز الاستجابة المناعية  لكنها تستطيع التفاعل مع نواتج الاستجابة المناعية وتسمى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Antigen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.</a:t>
            </a:r>
            <a:endParaRPr lang="en-US" dirty="0"/>
          </a:p>
          <a:p>
            <a:pPr algn="just"/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1014</Words>
  <Application>Microsoft Office PowerPoint</Application>
  <PresentationFormat>عرض على الشاشة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بسم الله الرحمن الرحيم  محاضرات علم المناعة / مرحلة رابعة مسائي أنواع المستضدات Types of Antigens</vt:lpstr>
      <vt:lpstr>المستضدات Antigens </vt:lpstr>
      <vt:lpstr>التباين في أنواع المستضدات</vt:lpstr>
      <vt:lpstr>تباين الاستجابة المناعية</vt:lpstr>
      <vt:lpstr> المحدد المستضدي ) الحاتمة   Epitope ( </vt:lpstr>
      <vt:lpstr>Epitope  &amp; Paratope</vt:lpstr>
      <vt:lpstr>Epitope  &amp; Paratope</vt:lpstr>
      <vt:lpstr> كل مستضد قد يحوي أكثر من epitope</vt:lpstr>
      <vt:lpstr>أنواع المستضدات Antigens</vt:lpstr>
      <vt:lpstr>الصفات المميزة للمستضدات </vt:lpstr>
      <vt:lpstr>الصفات المميزة للمستضدات </vt:lpstr>
      <vt:lpstr>العوامل المؤثرة على قدرة المستضد على استحداث وتوليد استجابة مناعية Immunogenicity</vt:lpstr>
      <vt:lpstr>العوامل المؤثرة على قدرة المستضد على استحداث وتوليد استجابة مناعية Immunogenicity</vt:lpstr>
      <vt:lpstr>تصنيف المستضدات   </vt:lpstr>
      <vt:lpstr>تصنيف المستضدات</vt:lpstr>
      <vt:lpstr>تصنيف المستضدات  </vt:lpstr>
      <vt:lpstr>تصنيف المستضدات</vt:lpstr>
      <vt:lpstr>تباين المحدد المستضدي</vt:lpstr>
      <vt:lpstr>   تصنيف المستضدات    </vt:lpstr>
      <vt:lpstr>تصنيف المستضدات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المستضدات Types of Antigens</dc:title>
  <dc:creator>مكتب الشمس</dc:creator>
  <cp:lastModifiedBy>مستخدم غير معروف</cp:lastModifiedBy>
  <cp:revision>50</cp:revision>
  <dcterms:created xsi:type="dcterms:W3CDTF">2021-02-07T13:13:07Z</dcterms:created>
  <dcterms:modified xsi:type="dcterms:W3CDTF">2022-01-15T11:53:13Z</dcterms:modified>
</cp:coreProperties>
</file>